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6"/>
  </p:sldMasterIdLst>
  <p:notesMasterIdLst>
    <p:notesMasterId r:id="rId12"/>
  </p:notesMasterIdLst>
  <p:handoutMasterIdLst>
    <p:handoutMasterId r:id="rId13"/>
  </p:handoutMasterIdLst>
  <p:sldIdLst>
    <p:sldId id="277" r:id="rId7"/>
    <p:sldId id="317" r:id="rId8"/>
    <p:sldId id="289" r:id="rId9"/>
    <p:sldId id="290" r:id="rId10"/>
    <p:sldId id="261" r:id="rId11"/>
  </p:sldIdLst>
  <p:sldSz cx="19199225" cy="10799763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 userDrawn="1">
          <p15:clr>
            <a:srgbClr val="A4A3A4"/>
          </p15:clr>
        </p15:guide>
        <p15:guide id="2" pos="6047" userDrawn="1">
          <p15:clr>
            <a:srgbClr val="A4A3A4"/>
          </p15:clr>
        </p15:guide>
        <p15:guide id="3" orient="horz" pos="1791" userDrawn="1">
          <p15:clr>
            <a:srgbClr val="A4A3A4"/>
          </p15:clr>
        </p15:guide>
        <p15:guide id="4" orient="horz" pos="840" userDrawn="1">
          <p15:clr>
            <a:srgbClr val="A4A3A4"/>
          </p15:clr>
        </p15:guide>
        <p15:guide id="5" pos="5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50" d="100"/>
          <a:sy n="50" d="100"/>
        </p:scale>
        <p:origin x="64" y="68"/>
      </p:cViewPr>
      <p:guideLst>
        <p:guide orient="horz" pos="3402"/>
        <p:guide pos="6047"/>
        <p:guide orient="horz" pos="1791"/>
        <p:guide orient="horz" pos="840"/>
        <p:guide pos="5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91C77-78F2-4825-96E5-B8D1FC2A4135}" type="datetimeFigureOut">
              <a:rPr lang="de-CH" smtClean="0"/>
              <a:t>16.04.2025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6F642-FAA3-4423-9813-71A8A45EE50C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20910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CA902-67DB-4DAF-914E-18708E3C40F6}" type="datetimeFigureOut">
              <a:rPr lang="de-CH" smtClean="0"/>
              <a:t>16.04.2025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dirty="0" smtClean="0"/>
              <a:t>Formatvorlagen des Textmasters bearbeiten</a:t>
            </a:r>
          </a:p>
          <a:p>
            <a:pPr lvl="1"/>
            <a:r>
              <a:rPr lang="de-CH" dirty="0" smtClean="0"/>
              <a:t>Zweite Ebene</a:t>
            </a:r>
          </a:p>
          <a:p>
            <a:pPr lvl="2"/>
            <a:r>
              <a:rPr lang="de-CH" dirty="0" smtClean="0"/>
              <a:t>Dritte Ebene</a:t>
            </a:r>
          </a:p>
          <a:p>
            <a:pPr lvl="3"/>
            <a:r>
              <a:rPr lang="de-CH" dirty="0" smtClean="0"/>
              <a:t>Vierte Ebene</a:t>
            </a:r>
          </a:p>
          <a:p>
            <a:pPr lvl="4"/>
            <a:r>
              <a:rPr lang="de-CH" dirty="0" smtClean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58783-2811-423A-A038-42B155BC9A27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415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2.png"/><Relationship Id="rId5" Type="http://schemas.openxmlformats.org/officeDocument/2006/relationships/tags" Target="../tags/tag4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5.xml"/><Relationship Id="rId9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image" Target="../media/image2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3683CFB-E39C-4E99-9EA9-8C78B0687832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 smtClean="0"/>
              <a:t>Bild durch Klicken auf Symbol hinzufügen</a:t>
            </a:r>
            <a:endParaRPr lang="de-CH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01CFCA9-EBAD-4599-B1BA-C51661E3AF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FEF7654-7F00-4F4D-B9A6-D45985DE12D1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DA8061-426D-4173-AC07-4E2CAA9F7E30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5"/>
            </p:custDataLst>
          </p:nvPr>
        </p:nvSpPr>
        <p:spPr>
          <a:xfrm>
            <a:off x="2226611" y="826532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5500" b="1" cap="all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3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de-CH"/>
              <a:t>Titel eingeben</a:t>
            </a:r>
          </a:p>
          <a:p>
            <a:pPr lvl="1"/>
            <a:r>
              <a:rPr lang="de-CH" sz="3000" b="1"/>
              <a:t>Untertitel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B86BC7-C2B5-402E-9774-7167DF97924C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39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 2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3123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41287" y="2788215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62131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AE53E0E-62C8-4A54-88BB-A005D103B4CC}"/>
              </a:ext>
            </a:extLst>
          </p:cNvPr>
          <p:cNvSpPr>
            <a:spLocks noGrp="1"/>
          </p:cNvSpPr>
          <p:nvPr>
            <p:ph idx="15"/>
            <p:custDataLst>
              <p:tags r:id="rId4"/>
            </p:custDataLst>
          </p:nvPr>
        </p:nvSpPr>
        <p:spPr>
          <a:xfrm>
            <a:off x="793123" y="6278188"/>
            <a:ext cx="5759682" cy="3437244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A0F7BF3-8240-434B-A644-150B29E14AB5}"/>
              </a:ext>
            </a:extLst>
          </p:cNvPr>
          <p:cNvSpPr>
            <a:spLocks noGrp="1"/>
          </p:cNvSpPr>
          <p:nvPr>
            <p:ph idx="16"/>
            <p:custDataLst>
              <p:tags r:id="rId5"/>
            </p:custDataLst>
          </p:nvPr>
        </p:nvSpPr>
        <p:spPr>
          <a:xfrm>
            <a:off x="6849929" y="6278189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06FA11-27EF-4C43-A00B-306A8092DBEA}"/>
              </a:ext>
            </a:extLst>
          </p:cNvPr>
          <p:cNvSpPr>
            <a:spLocks noGrp="1"/>
          </p:cNvSpPr>
          <p:nvPr>
            <p:ph idx="17"/>
            <p:custDataLst>
              <p:tags r:id="rId6"/>
            </p:custDataLst>
          </p:nvPr>
        </p:nvSpPr>
        <p:spPr>
          <a:xfrm>
            <a:off x="12870772" y="6291636"/>
            <a:ext cx="5759682" cy="34304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9F18444-D7B4-4714-A176-AE30B26115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473C33BD-0005-4078-A798-76074F95252F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688134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20" name="Gerader Verbinder 8">
            <a:extLst>
              <a:ext uri="{FF2B5EF4-FFF2-40B4-BE49-F238E27FC236}">
                <a16:creationId xmlns:a16="http://schemas.microsoft.com/office/drawing/2014/main" id="{C67B7516-927E-4246-84F6-37C827649405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6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1794">
          <p15:clr>
            <a:srgbClr val="FBAE40"/>
          </p15:clr>
        </p15:guide>
        <p15:guide id="3" pos="432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  <p15:guide id="7" orient="horz" pos="399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1292" y="2731791"/>
            <a:ext cx="8773380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500"/>
            </a:lvl2pPr>
            <a:lvl3pPr marL="1202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88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0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9B82198-0311-4D19-AFC1-13ADF1C36801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9726705" y="2748214"/>
            <a:ext cx="8773380" cy="6850619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1260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94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6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A4D2D85-48B8-45AB-9409-38472F5CF30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2B86FBA0-683C-48FE-A465-7FB32C36E4C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3" name="Gerader Verbinder 8">
            <a:extLst>
              <a:ext uri="{FF2B5EF4-FFF2-40B4-BE49-F238E27FC236}">
                <a16:creationId xmlns:a16="http://schemas.microsoft.com/office/drawing/2014/main" id="{7DBA88CD-0D2F-46BE-ABAA-61CB18122AE9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886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pos="6138">
          <p15:clr>
            <a:srgbClr val="FBAE40"/>
          </p15:clr>
        </p15:guide>
        <p15:guide id="4" pos="513">
          <p15:clr>
            <a:srgbClr val="FBAE40"/>
          </p15:clr>
        </p15:guide>
        <p15:guide id="5" orient="horz" pos="17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B6638176-F3CF-41B1-BA80-E88DB33B103B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 smtClean="0"/>
              <a:t>Bild durch Klicken auf Symbol hinzufügen</a:t>
            </a:r>
            <a:endParaRPr lang="de-CH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B602421-6886-400C-800D-3FFA3E85AB92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2227078" y="827999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ts val="7500"/>
              </a:lnSpc>
              <a:spcBef>
                <a:spcPts val="0"/>
              </a:spcBef>
              <a:buFontTx/>
              <a:buNone/>
              <a:defRPr sz="65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 eingeben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ACA6CA38-5E93-4FC4-850E-59A14194D547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5A51C6A2-9B47-4471-AEA4-8E7D44B761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4422065-73F2-4008-87C9-25E4EF19438D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6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5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None/>
              <a:defRPr sz="2500"/>
            </a:lvl1pPr>
            <a:lvl2pPr marL="719999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500"/>
            </a:lvl2pPr>
            <a:lvl3pPr marL="1439997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150"/>
            </a:lvl3pPr>
            <a:lvl4pPr marL="2159996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4pPr>
            <a:lvl5pPr marL="2879995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148E831-D7DA-4DB5-990B-E9A4BBF8B9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64AC73A-B9AF-4BF8-AA64-907B3B5E5200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BCBA5F6-FDA3-4284-B274-F84A2E99080B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78765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13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EE76A2-5ED2-41F3-927E-F017A7633C5A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779016" y="2794007"/>
            <a:ext cx="17925062" cy="7010400"/>
          </a:xfrm>
        </p:spPr>
        <p:txBody>
          <a:bodyPr lIns="0" tIns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2500"/>
            </a:lvl1pPr>
            <a:lvl2pPr marL="712788" indent="-349250">
              <a:defRPr sz="2000"/>
            </a:lvl2pPr>
            <a:lvl3pPr>
              <a:defRPr sz="1800"/>
            </a:lvl3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56A21B-D674-4D90-BAEA-3EC73A0618F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936ECC3-4CBC-4FAC-BC7B-5FB49D4AD09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2" name="Gerader Verbinder 8">
            <a:extLst>
              <a:ext uri="{FF2B5EF4-FFF2-40B4-BE49-F238E27FC236}">
                <a16:creationId xmlns:a16="http://schemas.microsoft.com/office/drawing/2014/main" id="{9F825005-45FE-4AA8-BB89-545692C57CB2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822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702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  <p15:guide id="4" pos="5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meri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7416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500"/>
            </a:lvl2pPr>
            <a:lvl3pPr marL="144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150"/>
            </a:lvl3pPr>
            <a:lvl4pPr marL="216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4pPr>
            <a:lvl5pPr marL="288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BB37C5-84BE-4BD7-8995-C94D15E3C66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1525B6BE-B80E-4937-8A9B-16545597F3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6EC2AFA5-A963-4A2F-9D4A-41F11C606097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327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9247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36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72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3pPr>
            <a:lvl4pPr marL="122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4pPr>
            <a:lvl5pPr marL="2664000" indent="-51435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627BC8-7E02-43E6-B012-08A6DE601C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5BC6155-B759-480F-9570-4DC1F07ECA0E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2746ACFC-8FBD-4D81-B9E4-6D68AEC616FA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933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27989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 +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98F97CD-6B1E-47BB-B222-D44A6E2D11F8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" y="1"/>
            <a:ext cx="19199224" cy="10799763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CH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4979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4178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52149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85556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699BA37-2F67-463F-8414-806306DDA3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BA0120D9-0034-427A-B044-306A62BAB75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5" name="Gerader Verbinder 8">
            <a:extLst>
              <a:ext uri="{FF2B5EF4-FFF2-40B4-BE49-F238E27FC236}">
                <a16:creationId xmlns:a16="http://schemas.microsoft.com/office/drawing/2014/main" id="{2C39DE7B-8D63-4831-899B-322BB78F8C0B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040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324">
          <p15:clr>
            <a:srgbClr val="FBAE40"/>
          </p15:clr>
        </p15:guide>
        <p15:guide id="2" orient="horz" pos="179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customXml" Target="../../customXml/item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C351909E-6D72-479A-A958-89CC860E32C3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320728" y="574676"/>
            <a:ext cx="16557771" cy="2087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366ADE9-E9D3-4E3E-8888-E26F5742B66F}"/>
              </a:ext>
            </a:extLst>
          </p:cNvPr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320728" y="2874963"/>
            <a:ext cx="16557771" cy="6851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0B94449-FC10-480A-BB29-228138370C5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558619" y="10009188"/>
            <a:ext cx="4319879" cy="576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59B4FFB-3EFC-46F3-83CD-ECD6B24A6989}" type="slidenum">
              <a:rPr lang="de-CH" smtClean="0"/>
              <a:pPr/>
              <a:t>‹Nr.›</a:t>
            </a:fld>
            <a:endParaRPr lang="de-CH" dirty="0"/>
          </a:p>
        </p:txBody>
      </p:sp>
    </p:spTree>
    <p:custDataLst>
      <p:custData r:id="rId13"/>
    </p:custDataLst>
    <p:extLst>
      <p:ext uri="{BB962C8B-B14F-4D97-AF65-F5344CB8AC3E}">
        <p14:creationId xmlns:p14="http://schemas.microsoft.com/office/powerpoint/2010/main" val="246111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Clr>
          <a:schemeClr val="accent1"/>
        </a:buClr>
        <a:buFont typeface="Wingdings" panose="05000000000000000000" pitchFamily="2" charset="2"/>
        <a:buChar char="§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3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90E8771-7F8F-4314-A65A-644AB3A30DCC}"/>
              </a:ext>
            </a:extLst>
          </p:cNvPr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/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467443-9737-40F9-AAE8-DA929B58A3D5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14.4.2023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E91E47-5F0B-43AD-A5A3-682095790410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>
          <a:xfrm>
            <a:off x="14881462" y="4633914"/>
            <a:ext cx="3663746" cy="913070"/>
          </a:xfrm>
        </p:spPr>
        <p:txBody>
          <a:bodyPr/>
          <a:lstStyle/>
          <a:p>
            <a:r>
              <a:rPr lang="de-CH" dirty="0" smtClean="0"/>
              <a:t>Angela Kopp</a:t>
            </a:r>
          </a:p>
          <a:p>
            <a:endParaRPr lang="de-CH" dirty="0" smtClean="0"/>
          </a:p>
          <a:p>
            <a:r>
              <a:rPr lang="de-CH" dirty="0" smtClean="0"/>
              <a:t>Fachverantwortliche Projekte und Prozesse</a:t>
            </a: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F383B27-B9FF-404F-A68B-EE22B0500828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de-CH" sz="9600" dirty="0" err="1" smtClean="0"/>
              <a:t>beni</a:t>
            </a:r>
            <a:endParaRPr lang="de-CH" sz="9600" dirty="0"/>
          </a:p>
          <a:p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7291F63-A0B6-4D71-8673-02EB2BC57919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160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 smtClean="0"/>
              <a:t>Was ist "</a:t>
            </a:r>
            <a:r>
              <a:rPr lang="de-CH" dirty="0" err="1" smtClean="0"/>
              <a:t>beni</a:t>
            </a:r>
            <a:r>
              <a:rPr lang="de-CH" dirty="0" smtClean="0"/>
              <a:t>"</a:t>
            </a:r>
            <a:endParaRPr lang="de-CH" dirty="0"/>
          </a:p>
          <a:p>
            <a:r>
              <a:rPr lang="de-CH" dirty="0" smtClean="0"/>
              <a:t>Was machen wir im KSW</a:t>
            </a:r>
            <a:endParaRPr lang="de-CH" dirty="0"/>
          </a:p>
          <a:p>
            <a:r>
              <a:rPr lang="de-CH" dirty="0" smtClean="0"/>
              <a:t>Fragen</a:t>
            </a:r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71142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779016" y="2794007"/>
            <a:ext cx="11844932" cy="7010400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B: Befragung, Begleitung, Beratung</a:t>
            </a:r>
          </a:p>
          <a:p>
            <a:pPr marL="0" indent="0">
              <a:buNone/>
            </a:pPr>
            <a:r>
              <a:rPr lang="de-CH" dirty="0" smtClean="0"/>
              <a:t>E: Eltern</a:t>
            </a:r>
          </a:p>
          <a:p>
            <a:pPr marL="0" indent="0">
              <a:buNone/>
            </a:pPr>
            <a:r>
              <a:rPr lang="de-CH" dirty="0" smtClean="0"/>
              <a:t>N: Neugeborene</a:t>
            </a:r>
          </a:p>
          <a:p>
            <a:pPr marL="0" indent="0">
              <a:buNone/>
            </a:pPr>
            <a:r>
              <a:rPr lang="de-CH" dirty="0" smtClean="0"/>
              <a:t>I: Information, Interaktion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Pilotprojekt </a:t>
            </a:r>
            <a:r>
              <a:rPr lang="de-CH" dirty="0"/>
              <a:t>in Winterthur (2023 - 2026) </a:t>
            </a:r>
            <a:r>
              <a:rPr lang="de-CH" dirty="0" smtClean="0"/>
              <a:t>durch Verein </a:t>
            </a:r>
            <a:r>
              <a:rPr lang="de-CH" dirty="0" err="1" smtClean="0"/>
              <a:t>Peribass</a:t>
            </a:r>
            <a:r>
              <a:rPr lang="de-CH" dirty="0" smtClean="0"/>
              <a:t> mit KSW, einigen niedergelassenen Gynäkologen und Gynäkologinnen, den </a:t>
            </a:r>
            <a:r>
              <a:rPr lang="de-CH" smtClean="0"/>
              <a:t>Kinderärzten-und </a:t>
            </a:r>
            <a:r>
              <a:rPr lang="de-CH" dirty="0" err="1"/>
              <a:t>Ä</a:t>
            </a:r>
            <a:r>
              <a:rPr lang="de-CH" smtClean="0"/>
              <a:t>rztinnen </a:t>
            </a:r>
            <a:r>
              <a:rPr lang="de-CH" dirty="0" smtClean="0"/>
              <a:t>und den freiberuflichen </a:t>
            </a:r>
            <a:r>
              <a:rPr lang="de-CH" dirty="0"/>
              <a:t>H</a:t>
            </a:r>
            <a:r>
              <a:rPr lang="de-CH" dirty="0" smtClean="0"/>
              <a:t>ebammen</a:t>
            </a:r>
            <a:endParaRPr lang="de-CH" dirty="0"/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An </a:t>
            </a:r>
            <a:r>
              <a:rPr lang="de-CH" dirty="0"/>
              <a:t>CH angepasster KINDEX-Fragebogen (Konstanzer </a:t>
            </a:r>
            <a:r>
              <a:rPr lang="de-CH" dirty="0" smtClean="0"/>
              <a:t>Index)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sz="2800" b="1" dirty="0" smtClean="0"/>
              <a:t>Belastungsfaktoren frühzeitig </a:t>
            </a:r>
            <a:r>
              <a:rPr lang="de-CH" sz="2800" b="1" dirty="0"/>
              <a:t>erkennen durch </a:t>
            </a:r>
            <a:r>
              <a:rPr lang="de-CH" sz="2800" b="1" dirty="0" smtClean="0"/>
              <a:t>App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Vermittlung</a:t>
            </a:r>
            <a:r>
              <a:rPr lang="de-CH" dirty="0"/>
              <a:t>, Koordination und Kooperation durch «</a:t>
            </a:r>
            <a:r>
              <a:rPr lang="de-CH" dirty="0" err="1"/>
              <a:t>beni</a:t>
            </a:r>
            <a:r>
              <a:rPr lang="de-CH" dirty="0"/>
              <a:t>-App» und </a:t>
            </a:r>
            <a:r>
              <a:rPr lang="de-CH" dirty="0" smtClean="0"/>
              <a:t>«</a:t>
            </a:r>
            <a:r>
              <a:rPr lang="de-CH" dirty="0" err="1" smtClean="0"/>
              <a:t>beni</a:t>
            </a:r>
            <a:r>
              <a:rPr lang="de-CH" dirty="0" smtClean="0"/>
              <a:t>-Anlaufstelle»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Vom Kanton unterstützt und </a:t>
            </a:r>
            <a:r>
              <a:rPr lang="de-CH" dirty="0" err="1" smtClean="0"/>
              <a:t>subvensioniert</a:t>
            </a:r>
            <a:endParaRPr lang="de-CH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Von ZHAW begleitet (Studie und Statistik)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Was ist "</a:t>
            </a:r>
            <a:r>
              <a:rPr lang="de-CH" dirty="0" err="1" smtClean="0"/>
              <a:t>beni</a:t>
            </a:r>
            <a:r>
              <a:rPr lang="de-CH" dirty="0" smtClean="0"/>
              <a:t>"</a:t>
            </a:r>
            <a:endParaRPr lang="de-CH" dirty="0"/>
          </a:p>
          <a:p>
            <a:endParaRPr lang="de-CH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1980" y="2015505"/>
            <a:ext cx="5056795" cy="714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8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Auffordern der Frau, den Fragebogen auszufüllen an Hand Flyer (Sprechstunden, </a:t>
            </a:r>
            <a:r>
              <a:rPr lang="de-CH" dirty="0" err="1" smtClean="0"/>
              <a:t>Gebs</a:t>
            </a:r>
            <a:r>
              <a:rPr lang="de-CH" dirty="0" smtClean="0"/>
              <a:t>, Geburtsanmeldung)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Auf Wunsch Terminvermittlung an die Beratungsstelle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 smtClean="0"/>
              <a:t>Markierung im Gesundheitsbuch, ob der Fragebogen ausgefüllt worden ist oder nicht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/>
              <a:t>Was machen wir im KSW</a:t>
            </a:r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3916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4FDC8837-75C5-4EB3-96A8-5710F3BE6B4C}"/>
              </a:ext>
            </a:extLst>
          </p:cNvPr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r="8309"/>
          <a:stretch/>
        </p:blipFill>
        <p:spPr>
          <a:xfrm>
            <a:off x="1" y="-11429"/>
            <a:ext cx="19199224" cy="10799763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0B4A3DDA-ADDE-42A6-B2C1-24156DA590A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 smtClean="0">
                <a:solidFill>
                  <a:schemeClr val="accent1"/>
                </a:solidFill>
              </a:rPr>
              <a:t>Fragen?</a:t>
            </a:r>
            <a:endParaRPr lang="de-CH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216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POWERPOINTMASTERTEMPLATECONFIGURATION" val="&lt;!--Created with officeatwork--&gt;&#10;&lt;MasterTemplateConfiguration&gt;&#10;  &lt;TableOfContentsCollection /&gt;&#10;  &lt;ThemeDefinition&gt;&#10;    &lt;DefaultThemeDefinition&gt;%Themes%\KSW 16_9.thmx|%Themes%\KSW2.thmx&lt;/DefaultThemeDefinition&gt;&#10;    &lt;PresentationThemeDefinition&gt;%Themes%\KSW 16_9.thmx|%Themes%\KSW2.thmx&lt;/PresentationThemeDefinition&gt;&#10;    &lt;SlideThemeDefinition&gt;%Themes%\KSW 16_9.thmx|%Themes%\KSW2.thmx&lt;/SlideThemeDefinition&gt;&#10;    &lt;ObjectThemeDefinition&gt;%Themes%\KSW 16_9.thmx|%Themes%\KSW2.thmx&lt;/ObjectThemeDefinition&gt;&#10;  &lt;/ThemeDefinition&gt;&#10;  &lt;MasterProperties&gt;&#10;    &lt;MasterProperty Id=&quot;2004112217333376588294&quot;&gt;&#10;      &lt;Fields&gt;&#10;        &lt;Field Id=&quot;2012122109520433485775&quot; ShowField=&quot;false&quot; /&gt;&#10;        &lt;Field Id=&quot;2013013108573332641308&quot; ShowField=&quot;false&quot; /&gt;&#10;        &lt;Field Id=&quot;2013013109522689777492&quot; ShowField=&quot;false&quot; /&gt;&#10;        &lt;Field Id=&quot;2014042809561376205425&quot; ShowField=&quot;false&quot; /&gt;&#10;        &lt;Field Id=&quot;2014042809584820313442&quot; ShowField=&quot;false&quot; /&gt;&#10;        &lt;Field Id=&quot;2014042810070636272182&quot; ShowField=&quot;false&quot; /&gt;&#10;        &lt;Field Id=&quot;2014042810072187547664&quot; ShowField=&quot;false&quot; /&gt;&#10;        &lt;Field Id=&quot;2014042810072861976284&quot; ShowField=&quot;false&quot; /&gt;&#10;        &lt;Field Id=&quot;2014042810073304576488&quot; ShowField=&quot;false&quot; /&gt;&#10;        &lt;Field Id=&quot;2014042810074215025615&quot; ShowField=&quot;false&quot; /&gt;&#10;        &lt;Field Id=&quot;2014042810074892816417&quot; ShowField=&quot;false&quot; /&gt;&#10;        &lt;Field Id=&quot;2014042810075592710949&quot; ShowField=&quot;false&quot; /&gt;&#10;        &lt;Field Id=&quot;2014042810080183736171&quot; ShowField=&quot;false&quot; /&gt;&#10;        &lt;Field Id=&quot;2014042810080779196697&quot; ShowField=&quot;false&quot; /&gt;&#10;        &lt;Field Id=&quot;2014042810081405353878&quot; ShowField=&quot;false&quot; /&gt;&#10;        &lt;Field Id=&quot;2017073109527869874126&quot; ShowField=&quot;false&quot; /&gt;&#10;        &lt;Field Id=&quot;2017073184565410234874&quot; ShowField=&quot;false&quot; /&gt;&#10;        &lt;Field Id=&quot;2017073143548763213048&quot; ShowField=&quot;false&quot; /&gt;&#10;        &lt;Field Id=&quot;2017073109520433485849&quot; ShowField=&quot;false&quot; /&gt;&#10;      &lt;/Fields&gt;&#10;    &lt;/MasterProperty&gt;&#10;  &lt;/MasterProperties&gt;&#10;  &lt;ContentItems&gt;&#10;    &lt;ContentItem Language=&quot;2055&quot; IsDefault=&quot;true&quot;&gt;&#10;      &lt;File HasContent=&quot;true&quot; LinkToLanguage=&quot;&quot; /&gt;&#10;    &lt;/ContentItem&gt;&#10;  &lt;/ContentItems&gt;&#10;&lt;/MasterTemplateConfiguration&gt;"/>
  <p:tag name="OFFICEATWORKPOWERPOINTMASTERTEMPLATEID" val="Presentation 16_9"/>
  <p:tag name="OAWWIZARDSTEPS" val="0|1"/>
  <p:tag name="ZOAWLANGID" val="2055"/>
  <p:tag name="OAWDOCPROPSOURCE" val="&lt;DocProps&gt;&lt;DocProp UID=&quot;2002122011014149059130932&quot; EntryUID=&quot;2012122108572359500591&quot; PrimaryUID=&quot;ClientSuite&quot;&gt;&lt;Field Name=&quot;IDName&quot; Value=&quot;Kantonsspital Winterthur&quot;/&gt;&lt;Field Name=&quot;Organisation&quot; Value=&quot;Kantonsspital Winterthur&quot;/&gt;&lt;Field Name=&quot;Address1&quot; Value=&quot;Brauerstrasse 15&quot;/&gt;&lt;Field Name=&quot;Address2&quot; Value=&quot;Postfach 834&quot;/&gt;&lt;Field Name=&quot;Address3&quot; Value=&quot;8401 Winterthur&quot;/&gt;&lt;Field Name=&quot;Address4&quot; Value=&quot;&quot;/&gt;&lt;Field Name=&quot;Internet&quot; Value=&quot;www.ksw.ch&quot;/&gt;&lt;Field Name=&quot;City&quot; Value=&quot;Winterthur&quot;/&gt;&lt;Field Name=&quot;LogoExtern&quot; Value=&quot;%Logos%\ksw.farbig.2100.350.wmf&quot;/&gt;&lt;Field Name=&quot;LogoInternQuer&quot; Value=&quot;%Logos%\ksw.sw.2970.250.wmf&quot;/&gt;&lt;Field Name=&quot;LogoInternHoch&quot; Value=&quot;%Logos%\ksw.sw.2100.250.wmf&quot;/&gt;&lt;Field Name=&quot;LogoPPTTitel&quot; Value=&quot;%Logos%\KSW_Title.png&quot;/&gt;&lt;Field Name=&quot;LogoPPTFolge&quot; Value=&quot;%Logos%\KSW_Folge.png&quot;/&gt;&lt;Field Name=&quot;EmailLogoKSW&quot; Value=&quot;%Logos%\Email_KSW_Logo.emf&quot;/&gt;&lt;Field Name=&quot;EmailLogoKSWLink&quot; Value=&quot;https://www.ksw.ch/&quot;/&gt;&lt;Field Name=&quot;EmailLogoFacebook&quot; Value=&quot;%Logos%\Email_Facebook_Logo.png&quot;/&gt;&lt;Field Name=&quot;EmailLogoFacebookLink&quot; Value=&quot;https://www.facebook.com/ksw.kantonsspital.winterthur/&quot;/&gt;&lt;Field Name=&quot;EmailLogoLinkedIn&quot; Value=&quot;%Logos%\Email_LinkedIn_Logo.png&quot;/&gt;&lt;Field Name=&quot;EmailLogoLinkedInLink&quot; Value=&quot;https://www.linkedin.com/company/kantonsspital-winterthur/&quot;/&gt;&lt;Field Name=&quot;LogoExternSW&quot; Value=&quot;%Logos%\ksw.sw.neu.2100.490.wmf&quot;/&gt;&lt;Field Name=&quot;LogoExternHochNeu&quot; Value=&quot;%Logos%\ksw.sw.neu.2100.490.wmf&quot;/&gt;&lt;Field Name=&quot;LogoInternQuerNeu&quot; Value=&quot;%Logos%\ksw.sw.neu.2970.490.wmf&quot;/&gt;&lt;Field Name=&quot;LogoExternHochSW&quot; Value=&quot;%Logos%\KSW_Extern_A4portrait_sw.2100.490.wmf&quot;/&gt;&lt;Field Name=&quot;EmailTeaserBild&quot; Value=&quot;%Logos%\Email-Teaser.png&quot;/&gt;&lt;Field Name=&quot;EmailTeaserLink&quot; Value=&quot;http://www.ksw.ch/bereit&quot;/&gt;&lt;Field Name=&quot;Data_UID&quot; Value=&quot;2012122108572359500591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191811121321310321301031x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201058384723401057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3061115381095709037&quot; EntryUID=&quot;2003121817293296325874&quot; PrimaryUID=&quot;ClientSuite&quot;&gt;&lt;Field Name=&quot;IDName&quot; Value=&quot;(Leer)&quot;/&gt;&lt;Field Name=&quot;SelectedUID&quot; Value=&quot;2021070215240329509792&quot;/&gt;&lt;/DocProp&gt;&lt;DocProp UID=&quot;200604050949528466286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12122109040505459865&quot; EntryUID=&quot;c93d3fe2-1a73-4d0c-92ca-e8b28feb2894&quot; PrimaryUID=&quot;ClientSuite&quot;&gt;&lt;Field Name=&quot;IDName&quot; Value=&quot;SGMK&quot;/&gt;&lt;Field Name=&quot;DIDFettZ1&quot; Value=&quot;SGMK&quot;/&gt;&lt;Field Name=&quot;DIDFettZ2&quot; Value=&quot;&quot;/&gt;&lt;Field Name=&quot;Zeile3DID&quot; Value=&quot;Direktorin: Susanna Oechslin&quot;/&gt;&lt;Field Name=&quot;Zeile5DID&quot; Value=&quot;&quot;/&gt;&lt;Field Name=&quot;DIDTel&quot; Value=&quot;052 266 21 03&quot;/&gt;&lt;Field Name=&quot;Zeile6DID&quot; Value=&quot;&quot;/&gt;&lt;Field Name=&quot;AbteilungFettZ1&quot; Value=&quot;&quot;/&gt;&lt;Field Name=&quot;DIDFax&quot; Value=&quot;&quot;/&gt;&lt;Field Name=&quot;DIDMail&quot; Value=&quot;susanna.oechslin@ksw.ch&quot;/&gt;&lt;Field Name=&quot;AbteilungFettZ2&quot; Value=&quot;&quot;/&gt;&lt;Field Name=&quot;Zeile3Abteilung&quot; Value=&quot;&quot;/&gt;&lt;Field Name=&quot;Zeile4Abteilung&quot; Value=&quot;&quot;/&gt;&lt;Field Name=&quot;Zeile5Abteilung&quot; Value=&quot;&quot;/&gt;&lt;Field Name=&quot;Zeile6Abteilung&quot; Value=&quot;&quot;/&gt;&lt;Field Name=&quot;AbteilungFax&quot; Value=&quot;&quot;/&gt;&lt;Field Name=&quot;AbteilungTel&quot; Value=&quot;&quot;/&gt;&lt;Field Name=&quot;AbteilungMail&quot; Value=&quot;&quot;/&gt;&lt;Field Name=&quot;Zeile4DID&quot; Value=&quot;&quot;/&gt;&lt;Field Name=&quot;Data_UID&quot; Value=&quot;c93d3fe2-1a73-4d0c-92ca-e8b28feb2894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/DocProps&gt;&#10;"/>
  <p:tag name="OFFICEATWORKPRESENTATIONPROJECTID" val="kswc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trenner mit Bi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&#10;Untertitel"/>
</p:tagLst>
</file>

<file path=ppt/theme/theme1.xml><?xml version="1.0" encoding="utf-8"?>
<a:theme xmlns:a="http://schemas.openxmlformats.org/drawingml/2006/main" name="KSW 16_9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8D7"/>
      </a:accent1>
      <a:accent2>
        <a:srgbClr val="BBCF00"/>
      </a:accent2>
      <a:accent3>
        <a:srgbClr val="003856"/>
      </a:accent3>
      <a:accent4>
        <a:srgbClr val="006EAE"/>
      </a:accent4>
      <a:accent5>
        <a:srgbClr val="A4D8DE"/>
      </a:accent5>
      <a:accent6>
        <a:srgbClr val="DFF1F8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lnSpc>
            <a:spcPts val="1600"/>
          </a:lnSpc>
          <a:defRPr sz="12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SW 16_9" id="{DDBD8D3D-B927-49BA-9A15-217D111C772D}" vid="{FD21761B-47ED-43A3-A74D-6AD1C5BF0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5005277CDB3B9418D5A5B962751C8E7" ma:contentTypeVersion="0" ma:contentTypeDescription="Ein neues Dokument erstellen." ma:contentTypeScope="" ma:versionID="9d5fe43c51d33a804fae004bd803761e">
  <xsd:schema xmlns:xsd="http://www.w3.org/2001/XMLSchema" xmlns:xs="http://www.w3.org/2001/XMLSchema" xmlns:p="http://schemas.microsoft.com/office/2006/metadata/properties" xmlns:ns2="3710929c-2203-4ded-bbe3-e0ebb0f3baf6" targetNamespace="http://schemas.microsoft.com/office/2006/metadata/properties" ma:root="true" ma:fieldsID="abb6a3fb9f2fa689fd42218df5d30fef" ns2:_="">
    <xsd:import namespace="3710929c-2203-4ded-bbe3-e0ebb0f3baf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0929c-2203-4ded-bbe3-e0ebb0f3baf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DesignTheme>KSW 16_9.thmxKSW2.thmx</DesignTheme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710929c-2203-4ded-bbe3-e0ebb0f3baf6">33EXRW4EYPWS-1068880177-89</_dlc_DocId>
    <_dlc_DocIdUrl xmlns="3710929c-2203-4ded-bbe3-e0ebb0f3baf6">
      <Url>https://portal.ksw.ch/dep/dgg/aerzte/austauschaerzte/_layouts/15/DocIdRedir.aspx?ID=33EXRW4EYPWS-1068880177-89</Url>
      <Description>33EXRW4EYPWS-1068880177-89</Description>
    </_dlc_DocIdUrl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152767-3E78-4CD0-9FD8-AE424F94A08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D94DBD3-B21E-4CAD-82F6-21C5339C48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0929c-2203-4ded-bbe3-e0ebb0f3ba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4DED63-95C9-414B-8599-4CC8EECD3B55}">
  <ds:schemaRefs/>
</ds:datastoreItem>
</file>

<file path=customXml/itemProps4.xml><?xml version="1.0" encoding="utf-8"?>
<ds:datastoreItem xmlns:ds="http://schemas.openxmlformats.org/officeDocument/2006/customXml" ds:itemID="{9D1BCA31-2FAE-4A22-A694-F75F35A94D5D}">
  <ds:schemaRefs>
    <ds:schemaRef ds:uri="http://purl.org/dc/elements/1.1/"/>
    <ds:schemaRef ds:uri="http://schemas.microsoft.com/office/2006/metadata/properties"/>
    <ds:schemaRef ds:uri="3710929c-2203-4ded-bbe3-e0ebb0f3baf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FD290691-A20F-4DAE-B84C-2A81CB25D8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KSW 16_9</Template>
  <TotalTime>0</TotalTime>
  <Words>151</Words>
  <Application>Microsoft Office PowerPoint</Application>
  <PresentationFormat>Benutzerdefiniert</PresentationFormat>
  <Paragraphs>26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KSW 16_9</vt:lpstr>
      <vt:lpstr>PowerPoint-Präsentation</vt:lpstr>
      <vt:lpstr>PowerPoint-Präsentation</vt:lpstr>
      <vt:lpstr>PowerPoint-Präsentation</vt:lpstr>
      <vt:lpstr>PowerPoint-Präsentation</vt:lpstr>
      <vt:lpstr>Fragen?</vt:lpstr>
    </vt:vector>
  </TitlesOfParts>
  <Company>officeatwork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Vorburger</dc:creator>
  <cp:lastModifiedBy>Forst, Susanne, FOU</cp:lastModifiedBy>
  <cp:revision>187</cp:revision>
  <dcterms:created xsi:type="dcterms:W3CDTF">2012-10-30T16:07:25Z</dcterms:created>
  <dcterms:modified xsi:type="dcterms:W3CDTF">2025-04-16T07:41:14Z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08821781-da03-49d3-9d0e-4bc7da72c912</vt:lpwstr>
  </property>
  <property fmtid="{D5CDD505-2E9C-101B-9397-08002B2CF9AE}" pid="3" name="ContentTypeId">
    <vt:lpwstr>0x01010005005277CDB3B9418D5A5B962751C8E7</vt:lpwstr>
  </property>
</Properties>
</file>